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sldIdLst>
    <p:sldId id="859" r:id="rId2"/>
    <p:sldId id="1238" r:id="rId3"/>
    <p:sldId id="1242" r:id="rId4"/>
    <p:sldId id="1275" r:id="rId5"/>
    <p:sldId id="1243" r:id="rId6"/>
    <p:sldId id="1244" r:id="rId7"/>
    <p:sldId id="1245" r:id="rId8"/>
    <p:sldId id="1246" r:id="rId9"/>
    <p:sldId id="1247" r:id="rId10"/>
    <p:sldId id="1248" r:id="rId11"/>
    <p:sldId id="1249" r:id="rId12"/>
    <p:sldId id="1250" r:id="rId13"/>
    <p:sldId id="1251" r:id="rId14"/>
    <p:sldId id="1252" r:id="rId15"/>
    <p:sldId id="1253" r:id="rId16"/>
    <p:sldId id="1239" r:id="rId17"/>
    <p:sldId id="1240" r:id="rId18"/>
    <p:sldId id="1254" r:id="rId19"/>
    <p:sldId id="1255" r:id="rId20"/>
    <p:sldId id="1256" r:id="rId21"/>
    <p:sldId id="1257" r:id="rId22"/>
    <p:sldId id="1258" r:id="rId23"/>
    <p:sldId id="1259" r:id="rId24"/>
    <p:sldId id="1261" r:id="rId25"/>
    <p:sldId id="1262" r:id="rId26"/>
    <p:sldId id="1263" r:id="rId27"/>
    <p:sldId id="1264" r:id="rId28"/>
    <p:sldId id="1265" r:id="rId29"/>
    <p:sldId id="1266" r:id="rId30"/>
    <p:sldId id="1267" r:id="rId31"/>
    <p:sldId id="1268" r:id="rId32"/>
    <p:sldId id="1269" r:id="rId33"/>
    <p:sldId id="1271" r:id="rId34"/>
    <p:sldId id="1272" r:id="rId35"/>
    <p:sldId id="1273" r:id="rId36"/>
    <p:sldId id="1274" r:id="rId3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EE2D1"/>
    <a:srgbClr val="FBC9BC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YL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2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Natural disasters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069" y="3389135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1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Welcome to the unit 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&amp; 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Reading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signal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示意某人做某事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signal sth to sb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向某人示意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signal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示意（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traffic signals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交通信号灯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1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907" y="963038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03161"/>
            <a:ext cx="11494901" cy="1269577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266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orderly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有秩序的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有条理的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整齐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signalled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她示意学生们抱着头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排好队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有序离开教室。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15691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358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24037"/>
            <a:ext cx="11512136" cy="2837012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2999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顺序；条理；订单；命令；秩序；阶层；（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生物分类的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）目；所点的（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饮食菜肴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命令；订购；整理；点餐；预定，订货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that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of order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）有毛病，出故障；安排不当；违反规程的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house had been kept in good order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房子保持得井井有条。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ordered three new suits for himself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他给自己订购了三套新西装。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must have time to order my thoughts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我需要时间调整一下思路。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7129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367365"/>
            <a:ext cx="11494901" cy="1375455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967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roll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名单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卷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一管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翻滚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翻滚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滚动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翻身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卷起 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confirmed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点名确认所有人都安然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079895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3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roll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）滚下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roll in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大量涌入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roll away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消散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roll sth away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驱散某物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could not help her tears of gratitude rolling down her face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她感激的泪珠禁不住沿着面颊流了下来。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waves rolled in to the beach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波浪滚滚涌向海滩。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clouds are rolling away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云彩消散开去。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sun soon rolled the mist away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太阳很快驱散了薄雾。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907" y="953986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21268"/>
            <a:ext cx="11494901" cy="180546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confirm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证实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确认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使确信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批准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confirmed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hugging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点名确认所有人都安然无恙后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他们才放松下来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笑啊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哭啊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互相拥抱着。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33797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75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confirm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sth/that 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证实；确定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confirm sb in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使某人确信某事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been confirmed that 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已经确定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latest evidence confirmed me in his honesty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最新的证据让我坚信他的诚实。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been confirmed that it is the most effective treatment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已证实这是最有效的治疗方法。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2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62622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2476" y="1005582"/>
            <a:ext cx="11518510" cy="687416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1086" y="1065564"/>
            <a:ext cx="11485848" cy="113024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confirmation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确认；证实；批准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still waiting for confirmation of the reservation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我仍在等待预订的确认。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2069857" cy="36709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 bwMode="auto">
          <a:xfrm>
            <a:off x="351801" y="2798951"/>
            <a:ext cx="11460681" cy="1332532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1926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occur </a:t>
            </a:r>
            <a:r>
              <a:rPr lang="en-US" altLang="zh-CN" b="1" i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 smtClean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发生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出现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存在于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immediately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occurred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approaching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tsunami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她立刻意识到这些是海啸来临的征兆。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2484" y="2511480"/>
            <a:ext cx="11279998" cy="522016"/>
            <a:chOff x="351801" y="1412776"/>
            <a:chExt cx="11478787" cy="53121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229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sth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occur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某人突然想起某事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occurs to sb that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某人突然想起某事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occurs to sb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某人想到要做某事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同义句型有：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strikes sb that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hits sb that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brilliant idea occurred to me when I woke up this morning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今天早上我醒来时突然想到了一个绝妙的主意。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occurred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他突然想起把钥匙落在家里了。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occurred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她想到要打电话向朋友求助。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strikes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我突然想到我们这个周末应该去旅行。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他突然想到他需要更努力学习。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2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670" y="908720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3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occur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没有被动语态，不用于进行时。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occur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作谓语时，主语不能是人。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的常见词（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）还有：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place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提示.eps" descr="id:21474882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0147" y="899667"/>
            <a:ext cx="1033592" cy="365502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 bwMode="auto">
          <a:xfrm>
            <a:off x="351801" y="2515706"/>
            <a:ext cx="11494901" cy="1273334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862421"/>
            <a:ext cx="11485848" cy="1926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relief </a:t>
            </a:r>
            <a:r>
              <a:rPr lang="en-US" altLang="zh-CN" b="1" i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宽慰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轻松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减轻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消除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救济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relief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immediately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realized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使她大为宽慰的是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这名安全员立即意识到了即将到来的危险。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32484" y="2228235"/>
            <a:ext cx="11279998" cy="522016"/>
            <a:chOff x="351801" y="1412776"/>
            <a:chExt cx="11478787" cy="53121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418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51801" y="2362251"/>
            <a:ext cx="11460681" cy="1813179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4815"/>
            <a:ext cx="11485848" cy="2480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injure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伤害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使受伤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损害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suffered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slight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injuries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current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injured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disaster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尽管目前整个灾区的伤亡数字是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人死亡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多人受伤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在这所学校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名学生受了轻伤。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81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7407" y="1412776"/>
            <a:ext cx="1876295" cy="374710"/>
          </a:xfrm>
          <a:prstGeom prst="rect">
            <a:avLst/>
          </a:prstGeom>
        </p:spPr>
      </p:pic>
      <p:pic>
        <p:nvPicPr>
          <p:cNvPr id="4" name="核心知识过.eps" descr="id:21474881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758" y="692696"/>
            <a:ext cx="4896752" cy="51210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32484" y="2074781"/>
            <a:ext cx="11279998" cy="522016"/>
            <a:chOff x="351801" y="1412776"/>
            <a:chExt cx="11478787" cy="53121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in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relief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如释重负；松了口气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one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relief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令人感到欣慰的是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relief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宽慰地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a relief to do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做某事是令人欣慰的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relief he lay down and fell asleep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松了口气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他躺下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睡着了。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to my relief the car was not damaged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令我非常庆幸的是车并没有损坏。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sighed with relief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她松了口气。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relief to be able to talk to someone about it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能和别人谈谈这件事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感到舒心多了。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82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907" y="943499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57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87825"/>
            <a:ext cx="11512136" cy="2297160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666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relieve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减轻；缓解；消除；救济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relieve sb of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缓解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减轻某人的（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痛苦、负担等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relieve against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的映衬下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relieve from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中解除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793115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3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route was designed to relieve traffic congestion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这条线路是为缓解交通拥挤而设计的。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medicine greatly relieved him of his headache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这药极大地减轻了他的头痛。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 secretary will relieve us of some of the paperwork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新来的秘书会帮我们分担一些文案工作。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dark mountains relieve against the bright sky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在明亮天空的映衬下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深色的山脉显得轮廓分明。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relieved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burden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她终于从繁重的工作负担中解脱出来。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19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4"/>
            <a:ext cx="11494901" cy="753189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726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了解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熟悉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通知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记得要了解事态的进展。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189101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nform sb of/about sth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告知某人某事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 sb that ...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通知某人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sb informed of sth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让某人知道某事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老师通知我们下周有考试。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有任何变化请通知我。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82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42872" y="2378860"/>
            <a:ext cx="863337" cy="29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01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50779"/>
            <a:ext cx="11512136" cy="1226093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087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信息；情报；资料；通知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见多识广的；消息灵通的；有学问的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detective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这位侦探有关于这个案子的大量信息。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insights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她是个见多识广的人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总是有有趣的见解。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788" y="836712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432863" y="1661677"/>
            <a:ext cx="11413840" cy="1767323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4983"/>
            <a:ext cx="11485848" cy="53206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整个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全部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未被捕获的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自由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suffered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slight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injuries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current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injured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disaster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尽管目前整个灾区的伤亡数字是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人死亡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多人受伤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在这所学校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名学生受了轻伤。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could be good news for the market at large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那对整个市场来说可能是个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proposal has not been accepted by the members at large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这个提议并未被所有成员接受。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who committed a crime is still at large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那个犯罪的男人仍然逍遥法外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83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862" y="746598"/>
            <a:ext cx="1989936" cy="38253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13545" y="1374206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80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43683"/>
            <a:ext cx="11512136" cy="65712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large part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在很大程度上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success is due in large part to their determination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他们的成功在很大程度上归功于他们的决心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3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5172" y="842032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64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60681" cy="1800762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046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安然无恙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confirmed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hugging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点名确认所有人都安然无恙后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他们才放松下来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笑啊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哭啊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互相拥抱着。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got home at last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 and sound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我终于安全到家了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202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 bwMode="auto">
          <a:xfrm>
            <a:off x="334566" y="1362076"/>
            <a:ext cx="11516420" cy="2558074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024759"/>
                <a:ext cx="11485848" cy="290829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Alice Brown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𝐡𝐞𝐚𝐝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𝐭𝐞𝐚𝐜𝐡𝐞𝐫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𝐅𝐚𝐥𝐦𝐨𝐧𝐭𝐏𝐫𝐢𝐦𝐚𝐫𝐲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同位语</m:t>
                        </m:r>
                      </m:lim>
                    </m:limLow>
                  </m:oMath>
                </a14:m>
                <a:r>
                  <a:rPr lang="en-US" altLang="zh-CN" b="1" smtClean="0">
                    <a:solidFill>
                      <a:srgbClr val="006E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School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was teaching 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𝐰𝐡𝐞𝐧𝐭𝐡𝐞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𝐟𝐥𝐨𝐨𝐫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𝐛𝐞𝐠𝐚𝐧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时间状语</m:t>
                        </m:r>
                        <m:r>
                          <m:rPr>
                            <m:nor/>
                          </m:rPr>
                          <a:rPr lang="zh-CN" altLang="zh-CN" b="1" smtClean="0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shake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弗尔蒙特小学的班主任艾丽斯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布朗正在上课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这时地面突然开始晃动。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024759"/>
                <a:ext cx="11485848" cy="2908297"/>
              </a:xfrm>
              <a:blipFill>
                <a:blip r:embed="rId2"/>
                <a:stretch>
                  <a:fillRect l="-796" r="-849" b="-8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B4.eps" descr="id:21474883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932969"/>
            <a:ext cx="1609077" cy="31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3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doing...when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正在做某事，这时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为并列连词，表示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，相当于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then/and at that time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wondering whether to participate when my English teacher came by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telling me that it was a good chance to display my talent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我正在考虑是否参与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这时我的英语老师经过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告诉我这是一个展示我才能的好机会。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reading his novel when she came 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她进来的时候他正在读小说。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83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8280" y="899667"/>
            <a:ext cx="1007353" cy="34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10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98834"/>
            <a:ext cx="11521280" cy="500630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5066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injured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受伤的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injured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受伤的人；伤员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injured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injury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伤；伤口；伤害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an injury to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injury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伤害某人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 injury/injuries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minor injury/injuries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sustain injuries/an injury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escape injury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未受伤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1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7790" y="819022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43683"/>
            <a:ext cx="11593288" cy="1809253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5066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about to do ...when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正打算做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on the point of doing ...when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正要做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just done ...when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刚做完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agreement was about to be reached when the other side raised new issues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协议快要达成的时候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对方又节外生枝。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on the point of leaving home when the phone rang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她正要出门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电话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had just finished my homework when my father came 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我刚做完家庭作业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父亲就进来了。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3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460" y="856256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53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43620" y="887199"/>
            <a:ext cx="11498314" cy="2091391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33711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At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 same time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Miss Brown quickly opened the classroom door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𝐜𝐚𝐬𝐞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𝐢𝐭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𝐛𝐞𝐜𝐚𝐦𝐞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𝐝𝐚𝐦𝐚𝐠𝐞𝐝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条件状语从句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b="1" u="sng">
                    <a:solidFill>
                      <a:srgbClr val="F08100"/>
                    </a:solidFill>
                    <a:uFill>
                      <a:solidFill>
                        <a:srgbClr val="F38928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during the shaking and could not open</a:t>
                </a:r>
                <a:r>
                  <a:rPr lang="en-US" altLang="zh-CN" b="1">
                    <a:solidFill>
                      <a:srgbClr val="000000"/>
                    </a:solidFill>
                    <a:uFill>
                      <a:solidFill>
                        <a:srgbClr val="F38928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>
                  <a:solidFill>
                    <a:srgbClr val="000000"/>
                  </a:solidFill>
                  <a:effectLst/>
                  <a:uFill>
                    <a:solidFill>
                      <a:srgbClr val="F38928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与此同时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布朗老师迅速打开了教室的门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以防门在地震中被损坏而无法打开。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337115"/>
              </a:xfrm>
              <a:blipFill>
                <a:blip r:embed="rId2"/>
                <a:stretch>
                  <a:fillRect l="-796" r="-849" b="-10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557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句是一个主从复合句。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case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以防，万一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case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也可单独在句中作状语。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offer a telephone number so I can get in touch with you in case there is an emergency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请提供一个电话号码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万一有紧急情况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我可以联系你。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83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9907" y="944934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1052737"/>
            <a:ext cx="11512136" cy="2880320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081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case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如果；假使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no case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在任何情况下都不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；决不（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位于句首时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句子要倒装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any case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在任何情况下；无论如何；不管怎样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that case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既然那样；如果那样的话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case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来说；关于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3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8960" y="854402"/>
            <a:ext cx="1957939" cy="34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6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company only dismisses its employees in cases of gross misconduct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这家公司只有在雇员严重渎职时才予以解聘。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no case should we prevent students from exploring scientific technology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在任何情况下我们都不应该阻止学生探索科学技术。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no point complaining 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we’re leaving tomorrow in any case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现在抱怨毫无意义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不管怎样我们明天都要离开。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manager might not come tomorrow morning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that case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won’t hold the meeting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经理明天上午可能不来。如果那样的话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我们就不开会了。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98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20362" y="1160540"/>
            <a:ext cx="11526340" cy="2463997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87841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F38928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𝐓𝐡𝐞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𝐦𝐨𝐦𝐞𝐧𝐭𝐭𝐡𝐞𝐬𝐡𝐚𝐤𝐢𝐧𝐠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𝐬𝐭𝐨𝐩𝐩𝐞𝐝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时间状语从句</m:t>
                        </m:r>
                      </m:lim>
                    </m:limLow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Miss Brown sensed  </a:t>
                </a:r>
                <a:r>
                  <a:rPr lang="en-US" altLang="zh-CN" b="1" u="sng" dirty="0">
                    <a:solidFill>
                      <a:srgbClr val="F08100"/>
                    </a:solidFill>
                    <a:uFill>
                      <a:solidFill>
                        <a:srgbClr val="F38928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 was the best time for</a:t>
                </a:r>
                <a:r>
                  <a:rPr lang="en-US" altLang="zh-CN" b="1" dirty="0">
                    <a:solidFill>
                      <a:srgbClr val="F08100"/>
                    </a:solidFill>
                    <a:uFill>
                      <a:solidFill>
                        <a:srgbClr val="F38928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b="1" u="sng" dirty="0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 class to make their </a:t>
                </a:r>
                <a:r>
                  <a:rPr lang="en-US" altLang="zh-CN" b="1" u="sng" dirty="0" smtClean="0">
                    <a:solidFill>
                      <a:srgbClr val="F38928"/>
                    </a:solidFill>
                    <a:uFill>
                      <a:solidFill>
                        <a:srgbClr val="FD700A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escape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晃动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布朗老师就感觉到这是全班逃出去的最佳时机。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878417"/>
              </a:xfrm>
              <a:blipFill>
                <a:blip r:embed="rId2"/>
                <a:stretch>
                  <a:fillRect l="-796" r="-849" b="-6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1702718" y="2348880"/>
                <a:ext cx="15776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宾语从句</m:t>
                      </m:r>
                    </m:oMath>
                  </m:oMathPara>
                </a14:m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2718" y="2348880"/>
                <a:ext cx="1577676" cy="461665"/>
              </a:xfrm>
              <a:prstGeom prst="rect">
                <a:avLst/>
              </a:prstGeom>
              <a:blipFill>
                <a:blip r:embed="rId3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336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the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在这里引导时间状语从句，意为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，表示一个动作刚一发生或完成。类似的表达还有：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doing...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minute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immediately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等。如：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reaching the city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called up Mary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 he reached the city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called up Mary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called up Mary the moment/the minute he reached the city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called up Mary immediately/instantly/directly he reached the city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他一到那座城市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就给玛丽打了电话。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83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773" y="963039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2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injured were taken to the nearby hospital immediately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伤员被立即送往了附近的医院。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injured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他在事故中受伤了。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suffered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minor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injuries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crash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他在车祸中只受了轻伤。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sustained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injuries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她从自行车上摔下来受伤了。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escape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injury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crash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司机在车祸中幸免于难。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12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0" y="1421267"/>
            <a:ext cx="11494901" cy="697473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726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reaction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回应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抗拒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化学反应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她的学生们反应迅速、正确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33797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61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cause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reaction from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reaction of ...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reaction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reaction against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拒绝；对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的反抗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new policy may cause reaction among the public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这项新政策可能会引起公众的反应。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received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customers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我们收到了来自顾客的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强烈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81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8013" y="971675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0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violent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这种金属对酸的反应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剧烈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他对这个悲伤的消息做出的反应是大哭起来。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widespread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出现了对新法律的广泛反抗。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1765945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起反应；回应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 against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反对；反抗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react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作出反应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 residents have reacted angrily to the news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当地居民对这一消息表示愤怒。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reacted against my suggestion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他反对我的建议。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eyes react to the light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眼睛会对光作出反应。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81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7103" y="770024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6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1799"/>
            <a:ext cx="11494901" cy="1225114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1269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signal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发信号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示意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标志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信号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暗号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标志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信号灯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signalled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她示意学生们抱着头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排好队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有序离开教室。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and his friends signalled to the waiter for the bill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汤姆和他的朋友示意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服务员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Rapid breathing is a danger signal and you should call your doctor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呼吸急促是一种危险信号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你应该给你的医生打电话。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328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84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2572</Words>
  <Application>Microsoft Office PowerPoint</Application>
  <PresentationFormat>自定义</PresentationFormat>
  <Paragraphs>179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6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590</cp:revision>
  <dcterms:created xsi:type="dcterms:W3CDTF">2020-11-06T05:24:00Z</dcterms:created>
  <dcterms:modified xsi:type="dcterms:W3CDTF">2025-11-07T12:57:57Z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